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13"/>
  </p:notesMasterIdLst>
  <p:sldIdLst>
    <p:sldId id="256" r:id="rId3"/>
    <p:sldId id="264" r:id="rId4"/>
    <p:sldId id="265" r:id="rId5"/>
    <p:sldId id="295" r:id="rId6"/>
    <p:sldId id="267" r:id="rId7"/>
    <p:sldId id="268" r:id="rId8"/>
    <p:sldId id="296" r:id="rId9"/>
    <p:sldId id="270" r:id="rId10"/>
    <p:sldId id="297" r:id="rId11"/>
    <p:sldId id="271" r:id="rId12"/>
  </p:sldIdLst>
  <p:sldSz cx="9144000" cy="5143500" type="screen16x9"/>
  <p:notesSz cx="6858000" cy="9144000"/>
  <p:embeddedFontLst>
    <p:embeddedFont>
      <p:font typeface="CMU SERIF ROMAN" panose="02000603000000000000" pitchFamily="2" charset="0"/>
      <p:regular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Merriweather" panose="00000500000000000000" pitchFamily="2" charset="0"/>
      <p:regular r:id="rId19"/>
      <p:bold r:id="rId20"/>
      <p:italic r:id="rId21"/>
      <p:boldItalic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  <p:embeddedFont>
      <p:font typeface="Proxima Nova Semibold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5278" autoAdjust="0"/>
  </p:normalViewPr>
  <p:slideViewPr>
    <p:cSldViewPr snapToGrid="0">
      <p:cViewPr varScale="1">
        <p:scale>
          <a:sx n="139" d="100"/>
          <a:sy n="139" d="100"/>
        </p:scale>
        <p:origin x="70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6.xml"/></Relationships>
</file>

<file path=ppt/media/image1.png>
</file>

<file path=ppt/media/image2.pn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c8d94f881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3c8d94f881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E9E3C1BB-38D8-FA4F-AC62-16CA5AF09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c8d94f881_2_41:notes">
            <a:extLst>
              <a:ext uri="{FF2B5EF4-FFF2-40B4-BE49-F238E27FC236}">
                <a16:creationId xmlns:a16="http://schemas.microsoft.com/office/drawing/2014/main" id="{F385E8EF-EE22-0B65-30E4-6A91006F41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3c8d94f881_2_41:notes">
            <a:extLst>
              <a:ext uri="{FF2B5EF4-FFF2-40B4-BE49-F238E27FC236}">
                <a16:creationId xmlns:a16="http://schemas.microsoft.com/office/drawing/2014/main" id="{28B6A82F-50E4-13AD-849B-6132A69BDB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62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d946f14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13d946f14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D9DA659C-8DDC-EA85-E268-55B324E69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5DB0EC9B-A367-DB09-E839-63007D132A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3DDF5725-8BF2-D7A9-E2DB-F61418AA77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787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F9EDACE-A6A1-AC1E-41A6-15D2A3F4B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67BE6475-5E2A-1302-80AF-586DD44687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CF2DA4C8-A855-E0A8-6CC8-B7F3F66114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2380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1D38C0DE-E195-0B4E-882A-11E6E731D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7FF10A53-3081-FCDF-334B-29C1F68A83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5718597B-65B0-12A8-2DC0-6E20201C65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199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AEEA62CD-1739-2992-DEDE-E7BC332D2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B1DB1BB2-7A31-2B7D-B227-2551E614A4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406048E1-9358-802E-08A3-E3D0904EE9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913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44D233C-9450-9E28-B4A0-75B5EFFD1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0ACE3D16-9CCE-1938-82E0-99C602327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B484B33C-2B18-1A97-F4E5-1FFE04DC6C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779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EF54FB53-B284-68F0-8C82-31E76ECB4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e2f96894e_0_0:notes">
            <a:extLst>
              <a:ext uri="{FF2B5EF4-FFF2-40B4-BE49-F238E27FC236}">
                <a16:creationId xmlns:a16="http://schemas.microsoft.com/office/drawing/2014/main" id="{F1CE5C11-CC77-7966-5DDA-28E4318C63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13e2f96894e_0_0:notes">
            <a:extLst>
              <a:ext uri="{FF2B5EF4-FFF2-40B4-BE49-F238E27FC236}">
                <a16:creationId xmlns:a16="http://schemas.microsoft.com/office/drawing/2014/main" id="{880BA3B2-391D-E090-588B-6025189D49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695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150" y="0"/>
            <a:ext cx="9144000" cy="5143500"/>
          </a:xfrm>
          <a:prstGeom prst="rect">
            <a:avLst/>
          </a:prstGeom>
          <a:solidFill>
            <a:srgbClr val="5621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528750" y="1163975"/>
            <a:ext cx="64173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Proxima Nova Semibold"/>
              <a:buNone/>
              <a:defRPr sz="6200" i="0" u="none" strike="noStrike" cap="none">
                <a:solidFill>
                  <a:schemeClr val="lt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erriweather"/>
              <a:buNone/>
              <a:defRPr sz="52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517775" y="2575950"/>
            <a:ext cx="6417300" cy="69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R="0"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2pPr>
            <a:lvl3pPr marR="0"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3pPr>
            <a:lvl4pPr marR="0"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4pPr>
            <a:lvl5pPr marR="0"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5pPr>
            <a:lvl6pPr marR="0"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6pPr>
            <a:lvl7pPr marR="0"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7pPr>
            <a:lvl8pPr marR="0"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8pPr>
            <a:lvl9pPr marR="0"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7477" y="3952151"/>
            <a:ext cx="1924274" cy="5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Text">
  <p:cSld name="Two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311700" y="722207"/>
            <a:ext cx="61983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311700" y="1239150"/>
            <a:ext cx="36588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2"/>
          </p:nvPr>
        </p:nvSpPr>
        <p:spPr>
          <a:xfrm>
            <a:off x="4304925" y="1239150"/>
            <a:ext cx="36588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Opener: Grey">
  <p:cSld name="Section Header – Grey_1">
    <p:bg>
      <p:bgPr>
        <a:solidFill>
          <a:schemeClr val="l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15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44170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44170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352825" y="1327875"/>
            <a:ext cx="5227500" cy="84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Proxima Nova"/>
              <a:buNone/>
              <a:defRPr sz="4200" b="1" i="0" u="none" strike="noStrike" cap="none"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eorgia"/>
              <a:buNone/>
              <a:defRPr sz="3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1"/>
          </p:nvPr>
        </p:nvSpPr>
        <p:spPr>
          <a:xfrm>
            <a:off x="352825" y="2278425"/>
            <a:ext cx="5227500" cy="79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None/>
              <a:defRPr sz="2400" i="0" u="none" strike="noStrike" cap="none">
                <a:solidFill>
                  <a:srgbClr val="562100"/>
                </a:solidFill>
              </a:defRPr>
            </a:lvl1pPr>
            <a:lvl2pPr marR="0"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2pPr>
            <a:lvl3pPr marR="0"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3pPr>
            <a:lvl4pPr marR="0"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4pPr>
            <a:lvl5pPr marR="0"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5pPr>
            <a:lvl6pPr marR="0"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6pPr>
            <a:lvl7pPr marR="0"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7pPr>
            <a:lvl8pPr marR="0"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8pPr>
            <a:lvl9pPr marR="0"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00" y="722207"/>
            <a:ext cx="61983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311700" y="1239156"/>
            <a:ext cx="61983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(for use with images)">
  <p:cSld name="Title Only (for use with images)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311700" y="729302"/>
            <a:ext cx="85206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Only (for use with images)">
  <p:cSld name="Caption Only (for use with images)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body" idx="1"/>
          </p:nvPr>
        </p:nvSpPr>
        <p:spPr>
          <a:xfrm>
            <a:off x="311700" y="4154375"/>
            <a:ext cx="6962400" cy="38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i="0" u="none" strike="noStrike" cap="none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>
            <a:spLocks noGrp="1"/>
          </p:cNvSpPr>
          <p:nvPr>
            <p:ph type="title"/>
          </p:nvPr>
        </p:nvSpPr>
        <p:spPr>
          <a:xfrm>
            <a:off x="833100" y="1258525"/>
            <a:ext cx="7325400" cy="19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Font typeface="Proxima Nova"/>
              <a:buNone/>
              <a:defRPr sz="120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12000"/>
              <a:buNone/>
              <a:defRPr sz="12000" i="0" u="none" strike="noStrike" cap="none">
                <a:solidFill>
                  <a:srgbClr val="5621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1"/>
          </p:nvPr>
        </p:nvSpPr>
        <p:spPr>
          <a:xfrm>
            <a:off x="833100" y="3152225"/>
            <a:ext cx="7325400" cy="13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Proxima Nova"/>
              <a:buNone/>
              <a:defRPr sz="1700" i="0" u="none" strike="noStrike" cap="none">
                <a:solidFill>
                  <a:srgbClr val="000000"/>
                </a:solidFill>
              </a:defRPr>
            </a:lvl1pPr>
            <a:lvl2pPr marL="914400" marR="0" lvl="1" indent="-3238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  <a:defRPr sz="1500" i="0" u="none" strike="noStrike" cap="none">
                <a:solidFill>
                  <a:srgbClr val="000000"/>
                </a:solidFill>
              </a:defRPr>
            </a:lvl2pPr>
            <a:lvl3pPr marL="1371600" marR="0" lvl="2" indent="-31115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■"/>
              <a:defRPr sz="1300" i="0" u="none" strike="noStrike" cap="none">
                <a:solidFill>
                  <a:srgbClr val="000000"/>
                </a:solidFill>
              </a:defRPr>
            </a:lvl3pPr>
            <a:lvl4pPr marL="1828800" marR="0" lvl="3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u="none" strike="noStrike" cap="none">
                <a:solidFill>
                  <a:srgbClr val="000000"/>
                </a:solidFill>
              </a:defRPr>
            </a:lvl4pPr>
            <a:lvl5pPr marL="2286000" marR="0" lvl="4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u="none" strike="noStrike" cap="none">
                <a:solidFill>
                  <a:srgbClr val="000000"/>
                </a:solidFill>
              </a:defRPr>
            </a:lvl5pPr>
            <a:lvl6pPr marL="2743200" marR="0" lvl="5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u="none" strike="noStrike" cap="none">
                <a:solidFill>
                  <a:srgbClr val="000000"/>
                </a:solidFill>
              </a:defRPr>
            </a:lvl6pPr>
            <a:lvl7pPr marL="3200400" marR="0" lvl="6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u="none" strike="noStrike" cap="none">
                <a:solidFill>
                  <a:srgbClr val="000000"/>
                </a:solidFill>
              </a:defRPr>
            </a:lvl7pPr>
            <a:lvl8pPr marL="3657600" marR="0" lvl="7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u="none" strike="noStrike" cap="none">
                <a:solidFill>
                  <a:srgbClr val="000000"/>
                </a:solidFill>
              </a:defRPr>
            </a:lvl8pPr>
            <a:lvl9pPr marL="4114800" marR="0" lvl="8" indent="-30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A5A5A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722208"/>
            <a:ext cx="8520600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294908"/>
            <a:ext cx="8520600" cy="310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cxnSp>
        <p:nvCxnSpPr>
          <p:cNvPr id="53" name="Google Shape;53;p13"/>
          <p:cNvCxnSpPr/>
          <p:nvPr/>
        </p:nvCxnSpPr>
        <p:spPr>
          <a:xfrm rot="10800000" flipH="1">
            <a:off x="329100" y="563849"/>
            <a:ext cx="8485800" cy="10125"/>
          </a:xfrm>
          <a:prstGeom prst="straightConnector1">
            <a:avLst/>
          </a:prstGeom>
          <a:noFill/>
          <a:ln w="9525" cap="flat" cmpd="sng">
            <a:solidFill>
              <a:srgbClr val="5621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13"/>
          <p:cNvSpPr txBox="1"/>
          <p:nvPr/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67475" y="149926"/>
            <a:ext cx="908060" cy="27976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313266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3" r:id="rId4"/>
    <p:sldLayoutId id="2147483664" r:id="rId5"/>
    <p:sldLayoutId id="2147483665" r:id="rId6"/>
    <p:sldLayoutId id="214748366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ctrTitle"/>
          </p:nvPr>
        </p:nvSpPr>
        <p:spPr>
          <a:xfrm>
            <a:off x="538500" y="1825087"/>
            <a:ext cx="80670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</a:pPr>
            <a:r>
              <a:rPr lang="en-US" dirty="0"/>
              <a:t>Image Based Price Estimation Model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020CB-4BC4-98DB-2B7A-A5160C80500B}"/>
              </a:ext>
            </a:extLst>
          </p:cNvPr>
          <p:cNvSpPr txBox="1"/>
          <p:nvPr/>
        </p:nvSpPr>
        <p:spPr>
          <a:xfrm>
            <a:off x="538500" y="3730305"/>
            <a:ext cx="54944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CSE 498: Deep Learning</a:t>
            </a:r>
          </a:p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Sponsor: Dr. Parv Venkitasubramaniam</a:t>
            </a:r>
          </a:p>
          <a:p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Semibold"/>
                <a:sym typeface="Proxima Nova Semibold"/>
              </a:rPr>
              <a:t>Lauri Soome, Yan Huang, Xiang Gao, Vyshnavi Kondapalli</a:t>
            </a:r>
          </a:p>
          <a:p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CB621128-0471-42F7-8FD4-E14AFBF28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>
            <a:extLst>
              <a:ext uri="{FF2B5EF4-FFF2-40B4-BE49-F238E27FC236}">
                <a16:creationId xmlns:a16="http://schemas.microsoft.com/office/drawing/2014/main" id="{8057CD70-4A0D-471C-838A-53E63853258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8500" y="1825087"/>
            <a:ext cx="8067000" cy="149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</a:pPr>
            <a:r>
              <a:rPr lang="en-US" dirty="0"/>
              <a:t>Questions?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865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212039" y="3680623"/>
            <a:ext cx="2024987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600" b="1" dirty="0">
                <a:solidFill>
                  <a:srgbClr val="562100"/>
                </a:solidFill>
              </a:rPr>
              <a:t>yah423@lehigh.edu</a:t>
            </a:r>
          </a:p>
        </p:txBody>
      </p:sp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391722" y="792844"/>
            <a:ext cx="147532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000" dirty="0"/>
              <a:t>Yan H.</a:t>
            </a:r>
            <a:endParaRPr sz="3000" dirty="0"/>
          </a:p>
        </p:txBody>
      </p:sp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13D3DBDC-6210-5D1E-C560-D6A9AA32AE1E}"/>
              </a:ext>
            </a:extLst>
          </p:cNvPr>
          <p:cNvSpPr txBox="1">
            <a:spLocks/>
          </p:cNvSpPr>
          <p:nvPr/>
        </p:nvSpPr>
        <p:spPr>
          <a:xfrm>
            <a:off x="3130051" y="0"/>
            <a:ext cx="288389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 sz="3000" dirty="0"/>
              <a:t>Meet the Team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36A051-5D09-5B94-92F3-AA366550CCAF}"/>
              </a:ext>
            </a:extLst>
          </p:cNvPr>
          <p:cNvSpPr txBox="1"/>
          <p:nvPr/>
        </p:nvSpPr>
        <p:spPr>
          <a:xfrm>
            <a:off x="7054146" y="791061"/>
            <a:ext cx="169813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Lauri S.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CC8F18-8EC3-9FEE-0FCD-5DF264E46D87}"/>
              </a:ext>
            </a:extLst>
          </p:cNvPr>
          <p:cNvSpPr txBox="1"/>
          <p:nvPr/>
        </p:nvSpPr>
        <p:spPr>
          <a:xfrm>
            <a:off x="4803698" y="799082"/>
            <a:ext cx="169813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Xiang G.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BA8B23-9554-B25B-8DAD-8727362DDD73}"/>
              </a:ext>
            </a:extLst>
          </p:cNvPr>
          <p:cNvSpPr txBox="1"/>
          <p:nvPr/>
        </p:nvSpPr>
        <p:spPr>
          <a:xfrm>
            <a:off x="2073322" y="802195"/>
            <a:ext cx="2402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000" b="1" i="0" u="none" strike="noStrike" kern="0" cap="none" spc="0" normalizeH="0" baseline="0" noProof="0" dirty="0">
                <a:ln>
                  <a:noFill/>
                </a:ln>
                <a:solidFill>
                  <a:srgbClr val="562100"/>
                </a:solidFill>
                <a:effectLst/>
                <a:uLnTx/>
                <a:uFillTx/>
                <a:latin typeface="Proxima Nova"/>
                <a:sym typeface="Proxima Nova"/>
              </a:rPr>
              <a:t>Vyshnavi K.</a:t>
            </a:r>
            <a:endParaRPr lang="en-US" dirty="0"/>
          </a:p>
        </p:txBody>
      </p:sp>
      <p:pic>
        <p:nvPicPr>
          <p:cNvPr id="16" name="Picture 15" descr="A person in a suit and tie&#10;&#10;Description automatically generated">
            <a:extLst>
              <a:ext uri="{FF2B5EF4-FFF2-40B4-BE49-F238E27FC236}">
                <a16:creationId xmlns:a16="http://schemas.microsoft.com/office/drawing/2014/main" id="{70033DB7-907F-FCEC-8A8D-845CF0221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89" y="1463296"/>
            <a:ext cx="1417591" cy="2025862"/>
          </a:xfrm>
          <a:prstGeom prst="rect">
            <a:avLst/>
          </a:prstGeom>
        </p:spPr>
      </p:pic>
      <p:pic>
        <p:nvPicPr>
          <p:cNvPr id="20" name="Picture 19" descr="A person in a white shirt&#10;&#10;Description automatically generated">
            <a:extLst>
              <a:ext uri="{FF2B5EF4-FFF2-40B4-BE49-F238E27FC236}">
                <a16:creationId xmlns:a16="http://schemas.microsoft.com/office/drawing/2014/main" id="{5E0BF1E6-C5A4-3A37-43AA-063375CB6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3698" y="1607457"/>
            <a:ext cx="1737539" cy="1737539"/>
          </a:xfrm>
          <a:prstGeom prst="rect">
            <a:avLst/>
          </a:prstGeom>
        </p:spPr>
      </p:pic>
      <p:pic>
        <p:nvPicPr>
          <p:cNvPr id="22" name="Picture 21" descr="A person in a black hoodie&#10;&#10;Description automatically generated">
            <a:extLst>
              <a:ext uri="{FF2B5EF4-FFF2-40B4-BE49-F238E27FC236}">
                <a16:creationId xmlns:a16="http://schemas.microsoft.com/office/drawing/2014/main" id="{A87C11BD-C8CC-DC41-EBDA-F4C699FB6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9006" y="1534166"/>
            <a:ext cx="1288411" cy="1932616"/>
          </a:xfrm>
          <a:prstGeom prst="rect">
            <a:avLst/>
          </a:prstGeom>
        </p:spPr>
      </p:pic>
      <p:sp>
        <p:nvSpPr>
          <p:cNvPr id="23" name="Google Shape;163;p30">
            <a:extLst>
              <a:ext uri="{FF2B5EF4-FFF2-40B4-BE49-F238E27FC236}">
                <a16:creationId xmlns:a16="http://schemas.microsoft.com/office/drawing/2014/main" id="{9518D6A0-5613-9EB4-659C-C055E37EEB9E}"/>
              </a:ext>
            </a:extLst>
          </p:cNvPr>
          <p:cNvSpPr txBox="1">
            <a:spLocks/>
          </p:cNvSpPr>
          <p:nvPr/>
        </p:nvSpPr>
        <p:spPr>
          <a:xfrm>
            <a:off x="2545264" y="3680623"/>
            <a:ext cx="2026736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vyk223@lehigh.edu</a:t>
            </a:r>
          </a:p>
        </p:txBody>
      </p:sp>
      <p:sp>
        <p:nvSpPr>
          <p:cNvPr id="24" name="Google Shape;163;p30">
            <a:extLst>
              <a:ext uri="{FF2B5EF4-FFF2-40B4-BE49-F238E27FC236}">
                <a16:creationId xmlns:a16="http://schemas.microsoft.com/office/drawing/2014/main" id="{04776968-31EA-5D8C-1B54-AC0C25895FC6}"/>
              </a:ext>
            </a:extLst>
          </p:cNvPr>
          <p:cNvSpPr txBox="1">
            <a:spLocks/>
          </p:cNvSpPr>
          <p:nvPr/>
        </p:nvSpPr>
        <p:spPr>
          <a:xfrm>
            <a:off x="5025892" y="3680623"/>
            <a:ext cx="1949963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xig423@lehigh.edu</a:t>
            </a:r>
          </a:p>
        </p:txBody>
      </p:sp>
      <p:sp>
        <p:nvSpPr>
          <p:cNvPr id="25" name="Google Shape;163;p30">
            <a:extLst>
              <a:ext uri="{FF2B5EF4-FFF2-40B4-BE49-F238E27FC236}">
                <a16:creationId xmlns:a16="http://schemas.microsoft.com/office/drawing/2014/main" id="{E4D59FE6-D893-9A5A-7549-2838E243B8A3}"/>
              </a:ext>
            </a:extLst>
          </p:cNvPr>
          <p:cNvSpPr txBox="1">
            <a:spLocks/>
          </p:cNvSpPr>
          <p:nvPr/>
        </p:nvSpPr>
        <p:spPr>
          <a:xfrm>
            <a:off x="7054146" y="3680623"/>
            <a:ext cx="1949963" cy="1026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roxima Nova"/>
              <a:buChar char="○"/>
              <a:defRPr sz="15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Proxima Nova"/>
              <a:buChar char="■"/>
              <a:defRPr sz="13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●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roxima Nova"/>
              <a:buChar char="○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Proxima Nova"/>
              <a:buChar char="■"/>
              <a:defRPr sz="12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M.S Data Science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600" b="1" dirty="0">
                <a:solidFill>
                  <a:srgbClr val="562100"/>
                </a:solidFill>
              </a:rPr>
              <a:t>las623@lehigh.edu</a:t>
            </a:r>
          </a:p>
        </p:txBody>
      </p:sp>
      <p:pic>
        <p:nvPicPr>
          <p:cNvPr id="27" name="Picture 26" descr="A person with long hair wearing glasses&#10;&#10;Description automatically generated">
            <a:extLst>
              <a:ext uri="{FF2B5EF4-FFF2-40B4-BE49-F238E27FC236}">
                <a16:creationId xmlns:a16="http://schemas.microsoft.com/office/drawing/2014/main" id="{06CAE8F2-E051-847D-74A2-D4308DB12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9245" y="1545721"/>
            <a:ext cx="1322157" cy="1913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192505" y="654717"/>
            <a:ext cx="8839199" cy="1069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Image-Based Price Estimation of Second-Hand Musical Instruments using Deep Learning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20600E80-7D44-0D0A-84A7-FE9597C4CD56}"/>
              </a:ext>
            </a:extLst>
          </p:cNvPr>
          <p:cNvSpPr txBox="1">
            <a:spLocks/>
          </p:cNvSpPr>
          <p:nvPr/>
        </p:nvSpPr>
        <p:spPr>
          <a:xfrm>
            <a:off x="192505" y="1813261"/>
            <a:ext cx="8245642" cy="184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Musical instruments have a big second-hand market.</a:t>
            </a:r>
            <a:endParaRPr lang="en-US" sz="2400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Beginners looking to find affordable instruments.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Musicians upgrading looking to sell their used instruments.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Buyers and sellers both not aware of the prices of second-hand instruments.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latin typeface="Arial" panose="020B0604020202020204" pitchFamily="34" charset="0"/>
              </a:rPr>
              <a:t>Our aim is to recommend fair prices to both sellers and buyers based of the images of the musical instruments.</a:t>
            </a:r>
            <a:endParaRPr lang="en-US" sz="3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94F5AADC-5586-5851-C81F-AC1B51796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1F1C5746-DCC6-5AB6-B7D3-2054779907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13422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Possible Challenges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E84CDFC6-D8F1-15C6-8237-E95A0E0904B5}"/>
              </a:ext>
            </a:extLst>
          </p:cNvPr>
          <p:cNvSpPr txBox="1">
            <a:spLocks/>
          </p:cNvSpPr>
          <p:nvPr/>
        </p:nvSpPr>
        <p:spPr>
          <a:xfrm>
            <a:off x="920910" y="1824287"/>
            <a:ext cx="7183323" cy="2021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Acquiring Valid Data: Navigating the Quest for Labeled Images</a:t>
            </a: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Taming Data Noise: Strategies for Cleaner Inputs</a:t>
            </a: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457200" indent="-45720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Beyond Classification: Tailoring Deep Learning for Regression </a:t>
            </a:r>
            <a:r>
              <a:rPr lang="en-US" altLang="zh-CN" sz="16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Problem</a:t>
            </a:r>
            <a:endParaRPr lang="en-US" sz="16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632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0">
          <a:extLst>
            <a:ext uri="{FF2B5EF4-FFF2-40B4-BE49-F238E27FC236}">
              <a16:creationId xmlns:a16="http://schemas.microsoft.com/office/drawing/2014/main" id="{EDDAB1ED-2567-306E-9B07-899F4EAE5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2F078BFE-12E3-98D2-4380-23015BB09D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285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Methodology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DF224B4C-21A2-B689-9CE7-8F829FF16AF5}"/>
              </a:ext>
            </a:extLst>
          </p:cNvPr>
          <p:cNvSpPr txBox="1">
            <a:spLocks/>
          </p:cNvSpPr>
          <p:nvPr/>
        </p:nvSpPr>
        <p:spPr>
          <a:xfrm>
            <a:off x="1037214" y="1647825"/>
            <a:ext cx="7069572" cy="2840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Literature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Data Collection &amp; Processing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Benchmark Baseline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Model Selection &amp; Improvement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Inference,</a:t>
            </a:r>
            <a:r>
              <a:rPr lang="zh-CN" altLang="en-US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 </a:t>
            </a: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Analysis</a:t>
            </a:r>
            <a:r>
              <a:rPr lang="zh-CN" altLang="en-US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 </a:t>
            </a: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&amp;</a:t>
            </a:r>
            <a:r>
              <a:rPr lang="zh-CN" altLang="en-US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 </a:t>
            </a:r>
            <a:r>
              <a:rPr lang="en-US" altLang="zh-CN" sz="1800" b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Reporting</a:t>
            </a:r>
            <a:endParaRPr lang="en-US" sz="1800" b="0" dirty="0">
              <a:solidFill>
                <a:schemeClr val="accent5">
                  <a:lumMod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388653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9E04F3A4-F632-0CA4-28DE-4557FD3B8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F24ABEF2-E004-2858-23F6-84119A9DA2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2640" y="654718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Project Management</a:t>
            </a:r>
            <a:endParaRPr sz="3000" dirty="0"/>
          </a:p>
        </p:txBody>
      </p:sp>
      <p:sp>
        <p:nvSpPr>
          <p:cNvPr id="10" name="Google Shape;174;p31">
            <a:extLst>
              <a:ext uri="{FF2B5EF4-FFF2-40B4-BE49-F238E27FC236}">
                <a16:creationId xmlns:a16="http://schemas.microsoft.com/office/drawing/2014/main" id="{EA81797E-983C-98F9-8B7E-776D274C138A}"/>
              </a:ext>
            </a:extLst>
          </p:cNvPr>
          <p:cNvSpPr txBox="1">
            <a:spLocks/>
          </p:cNvSpPr>
          <p:nvPr/>
        </p:nvSpPr>
        <p:spPr>
          <a:xfrm>
            <a:off x="1392640" y="1158540"/>
            <a:ext cx="6198300" cy="387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400"/>
              <a:buFont typeface="Proxima Nova"/>
              <a:buNone/>
              <a:defRPr sz="2400" b="1" i="0" u="none" strike="noStrike" cap="none">
                <a:solidFill>
                  <a:srgbClr val="5621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100"/>
              </a:buClr>
              <a:buSzPts val="2600"/>
              <a:buFont typeface="Georgia"/>
              <a:buNone/>
              <a:defRPr sz="2600" b="0" i="0" u="none" strike="noStrike" cap="none">
                <a:solidFill>
                  <a:srgbClr val="562100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Monitor and Follow the Progress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Weekly Progress Reports &amp; Feedback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Monitor and Adapt to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Partner with the Project Sponsor for Insight and Support</a:t>
            </a:r>
          </a:p>
          <a:p>
            <a:br>
              <a:rPr lang="en-US" sz="3000" dirty="0"/>
            </a:br>
            <a:endParaRPr lang="en-US" sz="30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47792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CC4E7D1F-C808-B008-FFB5-91AFB455B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E155DB64-9BA5-F111-9C2A-B1CBF09430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767" y="758627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b="1" dirty="0">
                <a:solidFill>
                  <a:srgbClr val="562100"/>
                </a:solidFill>
                <a:latin typeface="Proxima Nova" panose="020B0604020202020204" charset="0"/>
                <a:ea typeface="CMU Concrete Roman" panose="02000603000000000000" pitchFamily="2" charset="0"/>
                <a:cs typeface="CMU Concrete Roman" panose="02000603000000000000" pitchFamily="2" charset="0"/>
              </a:rPr>
              <a:t>R</a:t>
            </a:r>
            <a:r>
              <a:rPr lang="en-US" sz="3000" b="1" dirty="0">
                <a:latin typeface="Proxima Nova" panose="020B0604020202020204" charset="0"/>
                <a:ea typeface="CMU Concrete Roman" panose="02000603000000000000" pitchFamily="2" charset="0"/>
                <a:cs typeface="CMU Concrete Roman" panose="02000603000000000000" pitchFamily="2" charset="0"/>
              </a:rPr>
              <a:t>ele</a:t>
            </a:r>
            <a:r>
              <a:rPr lang="en-US" sz="3000" b="1" dirty="0">
                <a:solidFill>
                  <a:srgbClr val="562100"/>
                </a:solidFill>
                <a:latin typeface="Proxima Nova" panose="020B0604020202020204" charset="0"/>
                <a:ea typeface="CMU Concrete Roman" panose="02000603000000000000" pitchFamily="2" charset="0"/>
                <a:cs typeface="CMU Concrete Roman" panose="02000603000000000000" pitchFamily="2" charset="0"/>
              </a:rPr>
              <a:t>vant Papers</a:t>
            </a:r>
            <a:endParaRPr lang="en-US" sz="3000" b="1" dirty="0">
              <a:latin typeface="Proxima Nova" panose="020B0604020202020204" charset="0"/>
              <a:ea typeface="CMU Concrete Roman" panose="02000603000000000000" pitchFamily="2" charset="0"/>
              <a:cs typeface="CMU Concrete Roman" panose="02000603000000000000" pitchFamily="2" charset="0"/>
            </a:endParaRPr>
          </a:p>
        </p:txBody>
      </p:sp>
      <p:sp>
        <p:nvSpPr>
          <p:cNvPr id="2" name="Google Shape;139;p9">
            <a:extLst>
              <a:ext uri="{FF2B5EF4-FFF2-40B4-BE49-F238E27FC236}">
                <a16:creationId xmlns:a16="http://schemas.microsoft.com/office/drawing/2014/main" id="{E7055D04-FBC8-0BBC-034A-DACEE59631B0}"/>
              </a:ext>
            </a:extLst>
          </p:cNvPr>
          <p:cNvSpPr txBox="1"/>
          <p:nvPr/>
        </p:nvSpPr>
        <p:spPr>
          <a:xfrm>
            <a:off x="143827" y="1636715"/>
            <a:ext cx="8653809" cy="3347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Deep learning for price prediction of second-hand items (Fathalla et al., 2020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1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Vehicle Price Prediction using Visual Features (Yang et al., 2018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2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5">
                  <a:lumMod val="25000"/>
                </a:schemeClr>
              </a:solidFill>
              <a:latin typeface="+mj-lt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857250" lvl="1" indent="-285750"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Analysis of guitar wood attribute and prices (Zhou et al., 2022</a:t>
            </a:r>
            <a:r>
              <a:rPr lang="en-US" sz="1600" baseline="300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3</a:t>
            </a:r>
            <a:r>
              <a:rPr lang="en-US" sz="1600" dirty="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  <a:p>
            <a:pPr marL="571500" lvl="1">
              <a:buClr>
                <a:schemeClr val="dk2"/>
              </a:buClr>
              <a:buSzPts val="1280"/>
            </a:pPr>
            <a:endParaRPr lang="en-US" sz="1100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en-US" sz="1100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fa-IR" sz="1100" u="none" strike="noStrike" cap="none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  <a:sym typeface="Arial"/>
            </a:endParaRPr>
          </a:p>
          <a:p>
            <a:pPr marL="571500" lvl="1">
              <a:buClr>
                <a:schemeClr val="dk2"/>
              </a:buClr>
              <a:buSzPts val="1280"/>
            </a:pPr>
            <a:endParaRPr lang="fa-IR" sz="1100" u="none" strike="noStrike" cap="none" dirty="0">
              <a:solidFill>
                <a:schemeClr val="accent5">
                  <a:lumMod val="25000"/>
                </a:schemeClr>
              </a:solidFill>
              <a:latin typeface="CMU Serif Roman" panose="02000603000000000000" pitchFamily="2" charset="0"/>
              <a:ea typeface="CMU Serif Roman" panose="02000603000000000000" pitchFamily="2" charset="0"/>
              <a:sym typeface="Arial"/>
            </a:endParaRP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b="0" i="0" dirty="0">
                <a:solidFill>
                  <a:schemeClr val="accent5">
                    <a:lumMod val="25000"/>
                  </a:schemeClr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1. </a:t>
            </a: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Fathalla, A., Salah, A., Li, K., Li, K., &amp; Francesco, P. (2020, July). Deep end-to-end learning for price prediction of second-hand items. In Knowledge and Information Systems (Vol. 62, No. 4541-4568).</a:t>
            </a:r>
            <a:endParaRPr lang="en-US" sz="1000" b="0" i="0" dirty="0">
              <a:solidFill>
                <a:schemeClr val="accent5">
                  <a:lumMod val="25000"/>
                </a:schemeClr>
              </a:solidFill>
              <a:effectLst/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b="0" i="0" dirty="0">
                <a:solidFill>
                  <a:schemeClr val="accent5">
                    <a:lumMod val="25000"/>
                  </a:schemeClr>
                </a:solidFill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2. </a:t>
            </a: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Yang, R. R., Chen, S., &amp; Chou, E. (2018, October). Vehicle Price Prediction using Visual Features. In arXiv:1803.11227v2 [cs.CV]</a:t>
            </a:r>
          </a:p>
          <a:p>
            <a:pPr marL="571500" lvl="1">
              <a:buClr>
                <a:schemeClr val="dk2"/>
              </a:buClr>
              <a:buSzPts val="1280"/>
            </a:pPr>
            <a:r>
              <a:rPr lang="en-US" sz="1000" dirty="0">
                <a:solidFill>
                  <a:schemeClr val="accent5">
                    <a:lumMod val="2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3. Zhou, X., Miyauchi, R., &amp; Inoue, Y. (2022). Effect of wood attributes on the price persistence of acoustic guitars. Journal of Wood Science, 68(49). </a:t>
            </a:r>
            <a:endParaRPr lang="en-US" sz="1000" b="0" i="0" dirty="0">
              <a:solidFill>
                <a:schemeClr val="accent5">
                  <a:lumMod val="25000"/>
                </a:schemeClr>
              </a:solidFill>
              <a:effectLst/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19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72426ECB-B8D8-D1CE-F2D8-142C4E25D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B934A7FB-CD02-A4B1-AC49-3CE46A0ECC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3873" y="668469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 dirty="0"/>
              <a:t>Time Plan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320812-0E82-D8A2-2AB8-C711F30831BC}"/>
              </a:ext>
            </a:extLst>
          </p:cNvPr>
          <p:cNvSpPr txBox="1"/>
          <p:nvPr/>
        </p:nvSpPr>
        <p:spPr>
          <a:xfrm>
            <a:off x="907526" y="1471290"/>
            <a:ext cx="6847687" cy="360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2pPr marL="857250" indent="-285750">
              <a:buClrTx/>
              <a:buSzPct val="100000"/>
              <a:buFont typeface="Arial" panose="020B0604020202020204" pitchFamily="34" charset="0"/>
              <a:buChar char="•"/>
              <a:defRPr sz="160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defRPr>
            </a:lvl2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Week 4 – Proposal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Week 4 – Week 6 Methodology Research &amp; 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Week 7 </a:t>
            </a:r>
            <a:r>
              <a:rPr lang="en-US" altLang="zh-CN" sz="1800" dirty="0"/>
              <a:t>– Week 8 Benchmark Baseline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Week 8 </a:t>
            </a:r>
            <a:r>
              <a:rPr lang="en-US" altLang="zh-CN" sz="1800" dirty="0"/>
              <a:t>– </a:t>
            </a:r>
            <a:r>
              <a:rPr lang="en-US" sz="1800" dirty="0"/>
              <a:t>Midterm 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Week 9 </a:t>
            </a:r>
            <a:r>
              <a:rPr lang="en-US" altLang="zh-CN" sz="1800" dirty="0"/>
              <a:t>– Week 11 Model Selection &amp; Improvement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Week 12 </a:t>
            </a:r>
            <a:r>
              <a:rPr lang="en-US" altLang="zh-CN" sz="1800" dirty="0"/>
              <a:t>– Week 14 Inference,</a:t>
            </a:r>
            <a:r>
              <a:rPr lang="zh-CN" altLang="en-US" sz="1800" dirty="0"/>
              <a:t> </a:t>
            </a:r>
            <a:r>
              <a:rPr lang="en-US" altLang="zh-CN" sz="1800" dirty="0"/>
              <a:t>Analysis</a:t>
            </a:r>
            <a:r>
              <a:rPr lang="zh-CN" altLang="en-US" sz="1800" dirty="0"/>
              <a:t> </a:t>
            </a:r>
            <a:r>
              <a:rPr lang="en-US" altLang="zh-CN" sz="1800" dirty="0"/>
              <a:t>&amp;</a:t>
            </a:r>
            <a:r>
              <a:rPr lang="zh-CN" altLang="en-US" sz="1800" dirty="0"/>
              <a:t> </a:t>
            </a:r>
            <a:r>
              <a:rPr lang="en-US" altLang="zh-CN" sz="1800" dirty="0"/>
              <a:t>Reporting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7476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EF5FCECB-AD2A-B4AA-BE4A-1615F28B7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>
            <a:extLst>
              <a:ext uri="{FF2B5EF4-FFF2-40B4-BE49-F238E27FC236}">
                <a16:creationId xmlns:a16="http://schemas.microsoft.com/office/drawing/2014/main" id="{76AB0D3B-C9B4-A0C1-7180-C596AB6E71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3873" y="668469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/>
              <a:t>task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9C0F95-2AD2-02C0-8B70-1AAFFB18408B}"/>
              </a:ext>
            </a:extLst>
          </p:cNvPr>
          <p:cNvSpPr txBox="1"/>
          <p:nvPr/>
        </p:nvSpPr>
        <p:spPr>
          <a:xfrm>
            <a:off x="907526" y="1471290"/>
            <a:ext cx="6847687" cy="360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2pPr marL="857250" indent="-285750">
              <a:buClrTx/>
              <a:buSzPct val="100000"/>
              <a:buFont typeface="Arial" panose="020B0604020202020204" pitchFamily="34" charset="0"/>
              <a:buChar char="•"/>
              <a:defRPr sz="1600">
                <a:solidFill>
                  <a:schemeClr val="accent5">
                    <a:lumMod val="25000"/>
                  </a:schemeClr>
                </a:solidFill>
                <a:latin typeface="+mj-lt"/>
                <a:ea typeface="CMU Serif Roman" panose="02000603000000000000" pitchFamily="2" charset="0"/>
                <a:cs typeface="CMU Serif Roman" panose="02000603000000000000" pitchFamily="2" charset="0"/>
              </a:defRPr>
            </a:lvl2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task 1st </a:t>
            </a:r>
            <a:r>
              <a:rPr lang="en-US" sz="1800" dirty="0" err="1"/>
              <a:t>phraseLauri</a:t>
            </a:r>
            <a:r>
              <a:rPr lang="en-US" sz="1800" dirty="0"/>
              <a:t>: Management, Methodology </a:t>
            </a:r>
            <a:r>
              <a:rPr lang="en-US" sz="1800" dirty="0" err="1"/>
              <a:t>ResearchVysh</a:t>
            </a:r>
            <a:r>
              <a:rPr lang="en-US" sz="1800" dirty="0"/>
              <a:t>: Methodology </a:t>
            </a:r>
            <a:r>
              <a:rPr lang="en-US" sz="1800" dirty="0" err="1"/>
              <a:t>ResearchXiang</a:t>
            </a:r>
            <a:r>
              <a:rPr lang="en-US" sz="1800" dirty="0"/>
              <a:t>: Data </a:t>
            </a:r>
            <a:r>
              <a:rPr lang="en-US" sz="1800" dirty="0" err="1"/>
              <a:t>CollectionYan</a:t>
            </a:r>
            <a:r>
              <a:rPr lang="en-US" sz="1800" dirty="0"/>
              <a:t>: Data </a:t>
            </a:r>
            <a:r>
              <a:rPr lang="en-US" sz="1800" dirty="0" err="1"/>
              <a:t>CollectionLauri</a:t>
            </a:r>
            <a:r>
              <a:rPr lang="en-US" sz="1800" dirty="0"/>
              <a:t>: Management, Benchmark Baseline </a:t>
            </a:r>
            <a:r>
              <a:rPr lang="en-US" sz="1800" dirty="0" err="1"/>
              <a:t>ModelVysh</a:t>
            </a:r>
            <a:r>
              <a:rPr lang="en-US" sz="1800" dirty="0"/>
              <a:t>: Benchmark Baseline </a:t>
            </a:r>
            <a:r>
              <a:rPr lang="en-US" sz="1800" dirty="0" err="1"/>
              <a:t>ModelXiang</a:t>
            </a:r>
            <a:r>
              <a:rPr lang="en-US" sz="1800" dirty="0"/>
              <a:t>: Model Selection &amp; </a:t>
            </a:r>
            <a:r>
              <a:rPr lang="en-US" sz="1800" dirty="0" err="1"/>
              <a:t>ImprovementYan</a:t>
            </a:r>
            <a:r>
              <a:rPr lang="en-US" sz="1800" dirty="0"/>
              <a:t>: Model Selection &amp; </a:t>
            </a:r>
            <a:r>
              <a:rPr lang="en-US" sz="1800" dirty="0" err="1"/>
              <a:t>Improvementdo</a:t>
            </a:r>
            <a:r>
              <a:rPr lang="en-US" sz="1800" dirty="0"/>
              <a:t> Analysis &amp; Reporting all together</a:t>
            </a:r>
          </a:p>
        </p:txBody>
      </p:sp>
    </p:spTree>
    <p:extLst>
      <p:ext uri="{BB962C8B-B14F-4D97-AF65-F5344CB8AC3E}">
        <p14:creationId xmlns:p14="http://schemas.microsoft.com/office/powerpoint/2010/main" val="14322727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U Presentation Template: Version 1">
  <a:themeElements>
    <a:clrScheme name="Lehigh – 2018">
      <a:dk1>
        <a:srgbClr val="401C0F"/>
      </a:dk1>
      <a:lt1>
        <a:srgbClr val="FFFFFF"/>
      </a:lt1>
      <a:dk2>
        <a:srgbClr val="E5312F"/>
      </a:dk2>
      <a:lt2>
        <a:srgbClr val="FED13B"/>
      </a:lt2>
      <a:accent1>
        <a:srgbClr val="52A0D2"/>
      </a:accent1>
      <a:accent2>
        <a:srgbClr val="C4BDB3"/>
      </a:accent2>
      <a:accent3>
        <a:srgbClr val="72BBAE"/>
      </a:accent3>
      <a:accent4>
        <a:srgbClr val="94C6E5"/>
      </a:accent4>
      <a:accent5>
        <a:srgbClr val="DAD7D2"/>
      </a:accent5>
      <a:accent6>
        <a:srgbClr val="A6D5CE"/>
      </a:accent6>
      <a:hlink>
        <a:srgbClr val="53A1D4"/>
      </a:hlink>
      <a:folHlink>
        <a:srgbClr val="4381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Lehigh – 2018">
    <a:dk1>
      <a:srgbClr val="401C0F"/>
    </a:dk1>
    <a:lt1>
      <a:srgbClr val="FFFFFF"/>
    </a:lt1>
    <a:dk2>
      <a:srgbClr val="E5312F"/>
    </a:dk2>
    <a:lt2>
      <a:srgbClr val="FED13B"/>
    </a:lt2>
    <a:accent1>
      <a:srgbClr val="52A0D2"/>
    </a:accent1>
    <a:accent2>
      <a:srgbClr val="C4BDB3"/>
    </a:accent2>
    <a:accent3>
      <a:srgbClr val="72BBAE"/>
    </a:accent3>
    <a:accent4>
      <a:srgbClr val="94C6E5"/>
    </a:accent4>
    <a:accent5>
      <a:srgbClr val="DAD7D2"/>
    </a:accent5>
    <a:accent6>
      <a:srgbClr val="A6D5CE"/>
    </a:accent6>
    <a:hlink>
      <a:srgbClr val="53A1D4"/>
    </a:hlink>
    <a:folHlink>
      <a:srgbClr val="4381A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491</Words>
  <Application>Microsoft Office PowerPoint</Application>
  <PresentationFormat>On-screen Show (16:9)</PresentationFormat>
  <Paragraphs>79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CMU SERIF ROMAN</vt:lpstr>
      <vt:lpstr>Georgia</vt:lpstr>
      <vt:lpstr>Merriweather</vt:lpstr>
      <vt:lpstr>Proxima Nova Semibold</vt:lpstr>
      <vt:lpstr>Proxima Nova</vt:lpstr>
      <vt:lpstr>Simple Light</vt:lpstr>
      <vt:lpstr>LU Presentation Template: Version 1</vt:lpstr>
      <vt:lpstr>Image Based Price Estimation Model</vt:lpstr>
      <vt:lpstr>Yan H.</vt:lpstr>
      <vt:lpstr>Image-Based Price Estimation of Second-Hand Musical Instruments using Deep Learning</vt:lpstr>
      <vt:lpstr>Possible Challenges</vt:lpstr>
      <vt:lpstr>Methodology</vt:lpstr>
      <vt:lpstr>Project Management</vt:lpstr>
      <vt:lpstr>Relevant Papers</vt:lpstr>
      <vt:lpstr>Time Plan</vt:lpstr>
      <vt:lpstr>task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Lehigh MS Data Science Program</dc:title>
  <cp:lastModifiedBy>Xiang Gao</cp:lastModifiedBy>
  <cp:revision>43</cp:revision>
  <dcterms:modified xsi:type="dcterms:W3CDTF">2024-02-12T21:43:32Z</dcterms:modified>
</cp:coreProperties>
</file>